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1" r:id="rId4"/>
    <p:sldId id="277" r:id="rId5"/>
    <p:sldId id="264" r:id="rId6"/>
    <p:sldId id="278" r:id="rId7"/>
    <p:sldId id="280" r:id="rId8"/>
    <p:sldId id="281" r:id="rId9"/>
    <p:sldId id="282" r:id="rId10"/>
    <p:sldId id="283" r:id="rId11"/>
    <p:sldId id="258" r:id="rId12"/>
    <p:sldId id="259" r:id="rId13"/>
    <p:sldId id="260" r:id="rId14"/>
    <p:sldId id="276" r:id="rId15"/>
    <p:sldId id="262" r:id="rId16"/>
    <p:sldId id="275" r:id="rId17"/>
    <p:sldId id="272" r:id="rId18"/>
    <p:sldId id="284" r:id="rId19"/>
    <p:sldId id="263" r:id="rId20"/>
    <p:sldId id="265" r:id="rId21"/>
    <p:sldId id="267" r:id="rId22"/>
    <p:sldId id="266" r:id="rId23"/>
    <p:sldId id="268" r:id="rId24"/>
    <p:sldId id="269" r:id="rId25"/>
    <p:sldId id="270" r:id="rId26"/>
    <p:sldId id="271" r:id="rId27"/>
    <p:sldId id="273" r:id="rId28"/>
    <p:sldId id="27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10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AB455-01B0-AE45-939A-344CC0731937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3B715-3D4E-A44D-ADF3-9AACADA75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4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{d^4N}{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\Omega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(d\lambda/\lambda)}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3B715-3D4E-A44D-ADF3-9AACADA759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7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B_y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=B_0\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{2\pi z}{\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lambda_u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}=ecB_0\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{2\pi z}{\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lambda_u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{eB_0\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lambda_u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}{2\pi m\gamma}\sin\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{2\pi z}{\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lambda_u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}{\gamma}\sin\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{2\pi z}{\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lambda_u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K=\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{eB_0\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lambda_u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}{2\pi mc}=0.934B_0[T]\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lambda_u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[cm]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3B715-3D4E-A44D-ADF3-9AACADA759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v_z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=\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{v^2-v_x^2}=c\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{1-\frac{1}{\gamma^2}-\frac{K^2}{\gamma^2}\sin^2\frac{2\pi z}{\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lambda_u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=c(1-\frac{1+K^2/2}{2\gamma^2}+\frac{K^2}{4\gamma^2}\cos\frac{4\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lambda_u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3B715-3D4E-A44D-ADF3-9AACADA759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1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f=\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{f^\prime}{\gamma^*(1-\bar{\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beta_z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{\theta})}=\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{c}{\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lambda_u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(1-\bar{\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beta_z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{\theta})}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3B715-3D4E-A44D-ADF3-9AACADA759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5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1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9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9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7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0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9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9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FF614-10CB-D841-90A6-DBF2E91F7D4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9EB5-946F-914C-89B2-1F768DD9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1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Chalkboard"/>
          <a:ea typeface="+mj-ea"/>
          <a:cs typeface="Chalkboar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Synchrotron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3480" y="5105400"/>
            <a:ext cx="6970520" cy="1752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09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EA8B-FB7B-3A4D-9580-1046481C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Lattice: MAX-IV - 7BA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A74603-DAC4-B041-A61E-180003808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878792"/>
              </p:ext>
            </p:extLst>
          </p:nvPr>
        </p:nvGraphicFramePr>
        <p:xfrm>
          <a:off x="100941" y="1928277"/>
          <a:ext cx="2713512" cy="3427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756">
                  <a:extLst>
                    <a:ext uri="{9D8B030D-6E8A-4147-A177-3AD203B41FA5}">
                      <a16:colId xmlns:a16="http://schemas.microsoft.com/office/drawing/2014/main" val="831572874"/>
                    </a:ext>
                  </a:extLst>
                </a:gridCol>
                <a:gridCol w="1356756">
                  <a:extLst>
                    <a:ext uri="{9D8B030D-6E8A-4147-A177-3AD203B41FA5}">
                      <a16:colId xmlns:a16="http://schemas.microsoft.com/office/drawing/2014/main" val="410713651"/>
                    </a:ext>
                  </a:extLst>
                </a:gridCol>
              </a:tblGrid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39621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Energy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 GeV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691955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528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64257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53500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0.33 nm rad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077527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Qx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42.24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3105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Qy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16.28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4389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alpha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3.07e-4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2172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74259E5-2E51-7748-8C48-122657E95A99}"/>
              </a:ext>
            </a:extLst>
          </p:cNvPr>
          <p:cNvSpPr txBox="1"/>
          <p:nvPr/>
        </p:nvSpPr>
        <p:spPr>
          <a:xfrm>
            <a:off x="961901" y="5617029"/>
            <a:ext cx="7030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MAX-IV @ Sweden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6CB987-0557-CE41-B169-A1AEB09B4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5" y="2062771"/>
            <a:ext cx="6034050" cy="32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43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Light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produce</a:t>
            </a:r>
            <a:r>
              <a:rPr lang="zh-CN" altLang="en-US" dirty="0"/>
              <a:t> </a:t>
            </a:r>
            <a:r>
              <a:rPr lang="en-US" altLang="zh-CN" dirty="0"/>
              <a:t>UV,</a:t>
            </a:r>
            <a:r>
              <a:rPr lang="zh-CN" altLang="en-US" dirty="0"/>
              <a:t> </a:t>
            </a:r>
            <a:r>
              <a:rPr lang="en-US" altLang="zh-CN" dirty="0"/>
              <a:t>(soft/hard)</a:t>
            </a:r>
            <a:r>
              <a:rPr lang="zh-CN" altLang="en-US" dirty="0"/>
              <a:t> </a:t>
            </a:r>
            <a:r>
              <a:rPr lang="en-US" altLang="zh-CN" dirty="0"/>
              <a:t>X-ray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</a:p>
          <a:p>
            <a:pPr lvl="1"/>
            <a:r>
              <a:rPr lang="en-US" dirty="0"/>
              <a:t>Dipole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undulator</a:t>
            </a:r>
            <a:r>
              <a:rPr lang="en-US" altLang="zh-CN" dirty="0"/>
              <a:t>/wiggler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25863"/>
            <a:ext cx="6245482" cy="39011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2682" y="3546494"/>
            <a:ext cx="208053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Chalkboard SE Regular"/>
                <a:cs typeface="Chalkboard SE Regular"/>
              </a:rPr>
              <a:t>EXCITING SCIENTIFIC TOOL. </a:t>
            </a:r>
          </a:p>
          <a:p>
            <a:endParaRPr lang="en-US" dirty="0">
              <a:solidFill>
                <a:srgbClr val="4F81BD"/>
              </a:solidFill>
              <a:latin typeface="Chalkboard SE Regular"/>
              <a:cs typeface="Chalkboard SE Regular"/>
            </a:endParaRPr>
          </a:p>
          <a:p>
            <a:r>
              <a:rPr lang="en-US" dirty="0">
                <a:solidFill>
                  <a:srgbClr val="4F81BD"/>
                </a:solidFill>
                <a:latin typeface="Chalkboard SE Regular"/>
                <a:cs typeface="Chalkboard SE Regular"/>
              </a:rPr>
              <a:t>LET LIGHT MEET MATTERS</a:t>
            </a:r>
          </a:p>
        </p:txBody>
      </p:sp>
    </p:spTree>
    <p:extLst>
      <p:ext uri="{BB962C8B-B14F-4D97-AF65-F5344CB8AC3E}">
        <p14:creationId xmlns:p14="http://schemas.microsoft.com/office/powerpoint/2010/main" val="154577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light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7757"/>
          </a:xfrm>
        </p:spPr>
        <p:txBody>
          <a:bodyPr>
            <a:normAutofit/>
          </a:bodyPr>
          <a:lstStyle/>
          <a:p>
            <a:r>
              <a:rPr lang="en-US" dirty="0"/>
              <a:t>Brightness</a:t>
            </a:r>
            <a:r>
              <a:rPr lang="zh-CN" altLang="zh-CN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photon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r>
              <a:rPr lang="en-US" altLang="zh-CN" dirty="0"/>
              <a:t>Flux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2" y="2001280"/>
            <a:ext cx="38862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12" y="3303908"/>
            <a:ext cx="3708400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68" y="3303908"/>
            <a:ext cx="3530600" cy="2501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48" y="5579657"/>
            <a:ext cx="3851685" cy="8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9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Brightness Enable Us…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with less cross section</a:t>
            </a:r>
          </a:p>
          <a:p>
            <a:r>
              <a:rPr lang="en-US" dirty="0"/>
              <a:t>Trim the light for better</a:t>
            </a:r>
          </a:p>
          <a:p>
            <a:pPr lvl="1"/>
            <a:r>
              <a:rPr lang="en-US" dirty="0"/>
              <a:t>Coherence, monochromatic radiation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78850" y="3525576"/>
            <a:ext cx="3037269" cy="10301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Protein Crystallography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010254" y="3516696"/>
            <a:ext cx="3037269" cy="10301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Spectroscopy with high resolution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5533" y="5096019"/>
            <a:ext cx="3037269" cy="10301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Crystal Diffraction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20893" y="5230675"/>
            <a:ext cx="2496958" cy="10301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9066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is polarized light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728"/>
            <a:ext cx="9144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3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from Bending Magnet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11572"/>
            <a:ext cx="4301175" cy="247968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88" y="2588936"/>
            <a:ext cx="993419" cy="89407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225" y="1676036"/>
            <a:ext cx="2233422" cy="997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60" y="4447431"/>
            <a:ext cx="4095478" cy="2410569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758374" y="2854499"/>
            <a:ext cx="3928425" cy="36794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Goods</a:t>
            </a:r>
          </a:p>
          <a:p>
            <a:pPr lvl="1"/>
            <a:r>
              <a:rPr lang="en-US" dirty="0"/>
              <a:t>Simple, inexpensive</a:t>
            </a:r>
          </a:p>
          <a:p>
            <a:pPr lvl="1"/>
            <a:r>
              <a:rPr lang="en-US" dirty="0"/>
              <a:t>Broad spectral range</a:t>
            </a:r>
          </a:p>
          <a:p>
            <a:pPr lvl="1"/>
            <a:r>
              <a:rPr lang="en-US" dirty="0"/>
              <a:t>Many </a:t>
            </a:r>
            <a:r>
              <a:rPr lang="en-US" dirty="0" err="1"/>
              <a:t>beamlines</a:t>
            </a:r>
            <a:endParaRPr lang="en-US" dirty="0"/>
          </a:p>
          <a:p>
            <a:r>
              <a:rPr lang="en-US" dirty="0" err="1"/>
              <a:t>Bads</a:t>
            </a:r>
            <a:endParaRPr lang="en-US" dirty="0"/>
          </a:p>
          <a:p>
            <a:pPr lvl="1"/>
            <a:r>
              <a:rPr lang="en-US" dirty="0"/>
              <a:t>Limited hard x-ray components</a:t>
            </a:r>
          </a:p>
          <a:p>
            <a:pPr lvl="1"/>
            <a:r>
              <a:rPr lang="en-US" dirty="0"/>
              <a:t>Not very bright </a:t>
            </a:r>
          </a:p>
          <a:p>
            <a:pPr lvl="1"/>
            <a:endParaRPr lang="en-US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03" y="5598423"/>
            <a:ext cx="2404167" cy="7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3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SR spectrum of Dipole, Energy Dependence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417638"/>
            <a:ext cx="87376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9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Undulator</a:t>
            </a:r>
            <a:r>
              <a:rPr lang="en-US" dirty="0"/>
              <a:t>/Wiggler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86" y="1533085"/>
            <a:ext cx="5207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2331" y="1272300"/>
            <a:ext cx="4157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In addition to the SR from dipoles, modern  light sources has many long straight section with zero dispersion function.</a:t>
            </a:r>
          </a:p>
          <a:p>
            <a:endParaRPr lang="en-US" dirty="0">
              <a:latin typeface="Chalkboard"/>
              <a:cs typeface="Chalkboard"/>
            </a:endParaRPr>
          </a:p>
          <a:p>
            <a:r>
              <a:rPr lang="en-US" dirty="0">
                <a:latin typeface="Chalkboard"/>
                <a:cs typeface="Chalkboard"/>
              </a:rPr>
              <a:t>They are </a:t>
            </a:r>
            <a:r>
              <a:rPr lang="en-US" dirty="0" err="1">
                <a:latin typeface="Chalkboard"/>
                <a:cs typeface="Chalkboard"/>
              </a:rPr>
              <a:t>undulators</a:t>
            </a:r>
            <a:r>
              <a:rPr lang="en-US" dirty="0">
                <a:latin typeface="Chalkboard"/>
                <a:cs typeface="Chalkboard"/>
              </a:rPr>
              <a:t> and wigglers with similar shape but different parameter.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1181" y="3844630"/>
            <a:ext cx="3042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Example:  NSLS II</a:t>
            </a:r>
          </a:p>
          <a:p>
            <a:r>
              <a:rPr lang="en-US" dirty="0">
                <a:latin typeface="Chalkboard"/>
                <a:cs typeface="Chalkboard"/>
              </a:rPr>
              <a:t># of DBA cells: 30</a:t>
            </a:r>
          </a:p>
          <a:p>
            <a:r>
              <a:rPr lang="en-US" dirty="0">
                <a:latin typeface="Chalkboard"/>
                <a:cs typeface="Chalkboard"/>
              </a:rPr>
              <a:t># of 5m straights: 15</a:t>
            </a:r>
          </a:p>
          <a:p>
            <a:r>
              <a:rPr lang="en-US" dirty="0">
                <a:latin typeface="Chalkboard"/>
                <a:cs typeface="Chalkboard"/>
              </a:rPr>
              <a:t># of 8m straights: 15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7622" b="22794"/>
          <a:stretch/>
        </p:blipFill>
        <p:spPr>
          <a:xfrm>
            <a:off x="2122536" y="5461533"/>
            <a:ext cx="4948523" cy="12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D231-13A3-C14D-8A7F-4D6C8E16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20C6E-EF35-7B4E-B736-F4B77A624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278" y="1528949"/>
            <a:ext cx="4271443" cy="5129307"/>
          </a:xfrm>
        </p:spPr>
      </p:pic>
    </p:spTree>
    <p:extLst>
      <p:ext uri="{BB962C8B-B14F-4D97-AF65-F5344CB8AC3E}">
        <p14:creationId xmlns:p14="http://schemas.microsoft.com/office/powerpoint/2010/main" val="44490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from </a:t>
            </a:r>
            <a:r>
              <a:rPr lang="en-US" dirty="0" err="1"/>
              <a:t>Undulator</a:t>
            </a:r>
            <a:r>
              <a:rPr lang="en-US" dirty="0"/>
              <a:t>/Wiggler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13" y="1417638"/>
            <a:ext cx="6438900" cy="346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6528" y="4910926"/>
            <a:ext cx="6415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halkboard"/>
                <a:cs typeface="Chalkboard"/>
              </a:rPr>
              <a:t>They are ‘insertion devices’ in straight sections.  Modern accelerators provides many long straight sections.</a:t>
            </a:r>
          </a:p>
        </p:txBody>
      </p:sp>
    </p:spTree>
    <p:extLst>
      <p:ext uri="{BB962C8B-B14F-4D97-AF65-F5344CB8AC3E}">
        <p14:creationId xmlns:p14="http://schemas.microsoft.com/office/powerpoint/2010/main" val="337876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Spectrum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78" y="1620287"/>
            <a:ext cx="8457103" cy="50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37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 between bending magnet and </a:t>
            </a:r>
            <a:r>
              <a:rPr lang="en-US" dirty="0" err="1"/>
              <a:t>Undulator</a:t>
            </a:r>
            <a:r>
              <a:rPr lang="en-US" dirty="0"/>
              <a:t>/Wiggler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45" y="1539943"/>
            <a:ext cx="7712989" cy="4597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8021" y="6298230"/>
            <a:ext cx="3488779" cy="37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 of W. Barletta </a:t>
            </a:r>
          </a:p>
        </p:txBody>
      </p:sp>
    </p:spTree>
    <p:extLst>
      <p:ext uri="{BB962C8B-B14F-4D97-AF65-F5344CB8AC3E}">
        <p14:creationId xmlns:p14="http://schemas.microsoft.com/office/powerpoint/2010/main" val="1929542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Brightness Comparison</a:t>
            </a:r>
          </a:p>
        </p:txBody>
      </p:sp>
      <p:pic>
        <p:nvPicPr>
          <p:cNvPr id="4" name="Picture 3" descr="Screen Shot 2014-04-13 at 11.07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44" y="1257592"/>
            <a:ext cx="5159862" cy="486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8021" y="6298230"/>
            <a:ext cx="3488779" cy="37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 of W. Barletta </a:t>
            </a:r>
          </a:p>
        </p:txBody>
      </p:sp>
    </p:spTree>
    <p:extLst>
      <p:ext uri="{BB962C8B-B14F-4D97-AF65-F5344CB8AC3E}">
        <p14:creationId xmlns:p14="http://schemas.microsoft.com/office/powerpoint/2010/main" val="283798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Electron Motion inside </a:t>
            </a:r>
            <a:r>
              <a:rPr lang="en-US" dirty="0" err="1"/>
              <a:t>Undulator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13" y="1273604"/>
            <a:ext cx="6438900" cy="3467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90" y="1459763"/>
            <a:ext cx="3639717" cy="87178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47" y="4179664"/>
            <a:ext cx="3133799" cy="808723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48" y="5109184"/>
            <a:ext cx="5648896" cy="873107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8" y="6106407"/>
            <a:ext cx="5110835" cy="7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91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Undulator</a:t>
            </a:r>
            <a:r>
              <a:rPr lang="en-US" dirty="0"/>
              <a:t> ‘Slows down’ the electron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76" y="1417638"/>
            <a:ext cx="6772634" cy="107882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49" y="2805216"/>
            <a:ext cx="4779038" cy="78895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76" y="4063021"/>
            <a:ext cx="3801887" cy="978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3838" y="4263923"/>
            <a:ext cx="249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Chalkboard"/>
                <a:cs typeface="Chalkboard"/>
              </a:rPr>
              <a:t>oscillating part is averaging to zero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1876" y="5493645"/>
            <a:ext cx="249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Chalkboard"/>
                <a:cs typeface="Chalkboard"/>
              </a:rPr>
              <a:t>As if the energy of beam changes: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586" y="5486424"/>
            <a:ext cx="3886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8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electron ‘s rest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electron sees contracted </a:t>
            </a:r>
            <a:r>
              <a:rPr lang="en-US" dirty="0" err="1"/>
              <a:t>undulator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frequency of the radiation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lab frame, the frequency of the radiation is different(relativistic Doppler Effect)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74" y="2281220"/>
            <a:ext cx="2247900" cy="4953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164" y="3424339"/>
            <a:ext cx="2946400" cy="1066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98" y="5539692"/>
            <a:ext cx="7142037" cy="10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2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Resonance Condition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wavelength of the radiation in the lab frame:</a:t>
            </a:r>
          </a:p>
          <a:p>
            <a:r>
              <a:rPr lang="en-US" dirty="0"/>
              <a:t>Recall that:</a:t>
            </a:r>
          </a:p>
          <a:p>
            <a:endParaRPr lang="en-US" dirty="0"/>
          </a:p>
          <a:p>
            <a:r>
              <a:rPr lang="en-US" dirty="0"/>
              <a:t>And we only care of  small forwarding angle:</a:t>
            </a:r>
          </a:p>
          <a:p>
            <a:endParaRPr lang="en-US" dirty="0"/>
          </a:p>
          <a:p>
            <a:r>
              <a:rPr lang="en-US" dirty="0"/>
              <a:t>Finally the wavelength reads: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42" y="2353083"/>
            <a:ext cx="3361914" cy="43661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13" y="3088611"/>
            <a:ext cx="3225839" cy="830319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13" y="4528877"/>
            <a:ext cx="2586251" cy="42584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2" y="5691821"/>
            <a:ext cx="4353886" cy="8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94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for K&lt;1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4" y="1140395"/>
            <a:ext cx="6438900" cy="346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665" y="1527454"/>
            <a:ext cx="218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Radiation Bandwidth: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29" y="2153738"/>
            <a:ext cx="1227059" cy="6613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542" y="3109621"/>
            <a:ext cx="252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for central cone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2" y="3655415"/>
            <a:ext cx="1794416" cy="783349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8" y="5178854"/>
            <a:ext cx="4322811" cy="7704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2942" y="4809522"/>
            <a:ext cx="252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394" y="4607495"/>
            <a:ext cx="3090550" cy="21084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82062" y="4607495"/>
            <a:ext cx="2412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Courtesy of W. Barletta </a:t>
            </a:r>
          </a:p>
        </p:txBody>
      </p:sp>
    </p:spTree>
    <p:extLst>
      <p:ext uri="{BB962C8B-B14F-4D97-AF65-F5344CB8AC3E}">
        <p14:creationId xmlns:p14="http://schemas.microsoft.com/office/powerpoint/2010/main" val="660868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Wiggler Radiation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11" y="1319952"/>
            <a:ext cx="4229100" cy="52705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54299" cy="4525963"/>
          </a:xfrm>
        </p:spPr>
        <p:txBody>
          <a:bodyPr>
            <a:normAutofit/>
          </a:bodyPr>
          <a:lstStyle/>
          <a:p>
            <a:r>
              <a:rPr lang="en-US" sz="2400" dirty="0"/>
              <a:t>When K&gt;&gt;1, the high harmonics become important and very dense.</a:t>
            </a:r>
          </a:p>
          <a:p>
            <a:endParaRPr lang="en-US" sz="2400" dirty="0"/>
          </a:p>
          <a:p>
            <a:r>
              <a:rPr lang="en-US" sz="2400" dirty="0"/>
              <a:t>The envelope is similar to the SR from dipoles.  The brightness is increased by 2N</a:t>
            </a:r>
          </a:p>
        </p:txBody>
      </p:sp>
    </p:spTree>
    <p:extLst>
      <p:ext uri="{BB962C8B-B14F-4D97-AF65-F5344CB8AC3E}">
        <p14:creationId xmlns:p14="http://schemas.microsoft.com/office/powerpoint/2010/main" val="638972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Beamline</a:t>
            </a:r>
            <a:r>
              <a:rPr lang="en-US" dirty="0"/>
              <a:t> 101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4130"/>
            <a:ext cx="8826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4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Wavelength and Photon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relations are readily used: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 angstrom hard x-ray, energy is 12.4keV</a:t>
            </a:r>
          </a:p>
          <a:p>
            <a:r>
              <a:rPr lang="en-US" dirty="0"/>
              <a:t>Visible light 500nm, energy is 2.4 </a:t>
            </a:r>
            <a:r>
              <a:rPr lang="en-US" dirty="0" err="1"/>
              <a:t>eV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11" y="2319129"/>
            <a:ext cx="3302000" cy="939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84" y="3258929"/>
            <a:ext cx="3149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9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CECB-D9EF-A546-B5EC-2822ADE1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Light Source Worldwide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09FBF-74EC-864A-B834-908C53C63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463"/>
            <a:ext cx="9144000" cy="3058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C09D8E-7EBF-8E4D-B7EF-201213F6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069" y="1977644"/>
            <a:ext cx="4280731" cy="4678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34189-D6EF-BD41-BB11-ED540005758F}"/>
              </a:ext>
            </a:extLst>
          </p:cNvPr>
          <p:cNvSpPr txBox="1"/>
          <p:nvPr/>
        </p:nvSpPr>
        <p:spPr>
          <a:xfrm>
            <a:off x="724395" y="4999512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Lightsources.org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11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Light Source Worldwide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06" y="1273603"/>
            <a:ext cx="3479800" cy="233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677200"/>
            <a:ext cx="358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ESRF, 6 </a:t>
            </a:r>
            <a:r>
              <a:rPr lang="en-US" dirty="0" err="1"/>
              <a:t>GeV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622" y="4046532"/>
            <a:ext cx="3436406" cy="24337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46793" y="6480295"/>
            <a:ext cx="2592464" cy="377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SSRF, 3.5 </a:t>
            </a:r>
            <a:r>
              <a:rPr lang="en-US" dirty="0" err="1"/>
              <a:t>GeV</a:t>
            </a:r>
            <a:r>
              <a:rPr lang="en-US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60" y="4046532"/>
            <a:ext cx="3650645" cy="24337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8207" y="6443842"/>
            <a:ext cx="2592464" cy="377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NSLS II, 3 </a:t>
            </a:r>
            <a:r>
              <a:rPr lang="en-US" dirty="0" err="1"/>
              <a:t>GeV</a:t>
            </a:r>
            <a:r>
              <a:rPr lang="en-US" dirty="0"/>
              <a:t>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622" y="1223606"/>
            <a:ext cx="3436406" cy="23867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48460" y="3644934"/>
            <a:ext cx="358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SPring-8, 8 </a:t>
            </a:r>
            <a:r>
              <a:rPr lang="en-US" dirty="0" err="1"/>
              <a:t>GeV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EA8B-FB7B-3A4D-9580-1046481C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Lattice APS - DBA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02E7-3910-0A48-AAF5-61EC379D0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37" y="1797647"/>
            <a:ext cx="6466614" cy="366500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A74603-DAC4-B041-A61E-180003808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814829"/>
              </p:ext>
            </p:extLst>
          </p:nvPr>
        </p:nvGraphicFramePr>
        <p:xfrm>
          <a:off x="100941" y="1928277"/>
          <a:ext cx="2713512" cy="3427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756">
                  <a:extLst>
                    <a:ext uri="{9D8B030D-6E8A-4147-A177-3AD203B41FA5}">
                      <a16:colId xmlns:a16="http://schemas.microsoft.com/office/drawing/2014/main" val="831572874"/>
                    </a:ext>
                  </a:extLst>
                </a:gridCol>
                <a:gridCol w="1356756">
                  <a:extLst>
                    <a:ext uri="{9D8B030D-6E8A-4147-A177-3AD203B41FA5}">
                      <a16:colId xmlns:a16="http://schemas.microsoft.com/office/drawing/2014/main" val="410713651"/>
                    </a:ext>
                  </a:extLst>
                </a:gridCol>
              </a:tblGrid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39621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Energy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7 GeV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691955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1104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64257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53500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8.22 nm rad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077527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Qx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35.22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3105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Qy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14.30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4389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alpha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2.28e-4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2172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74259E5-2E51-7748-8C48-122657E95A99}"/>
              </a:ext>
            </a:extLst>
          </p:cNvPr>
          <p:cNvSpPr txBox="1"/>
          <p:nvPr/>
        </p:nvSpPr>
        <p:spPr>
          <a:xfrm>
            <a:off x="961901" y="5617029"/>
            <a:ext cx="7030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APS @ ANL</a:t>
            </a:r>
          </a:p>
          <a:p>
            <a:pPr algn="ctr"/>
            <a:r>
              <a:rPr lang="en-US" sz="2000" dirty="0"/>
              <a:t>APS-U project upgrade the lattice to MBA</a:t>
            </a:r>
          </a:p>
        </p:txBody>
      </p:sp>
    </p:spTree>
    <p:extLst>
      <p:ext uri="{BB962C8B-B14F-4D97-AF65-F5344CB8AC3E}">
        <p14:creationId xmlns:p14="http://schemas.microsoft.com/office/powerpoint/2010/main" val="210728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EA8B-FB7B-3A4D-9580-1046481C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Lattice NSLS II - DBA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A74603-DAC4-B041-A61E-180003808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387800"/>
              </p:ext>
            </p:extLst>
          </p:nvPr>
        </p:nvGraphicFramePr>
        <p:xfrm>
          <a:off x="100941" y="1928277"/>
          <a:ext cx="2713512" cy="3427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756">
                  <a:extLst>
                    <a:ext uri="{9D8B030D-6E8A-4147-A177-3AD203B41FA5}">
                      <a16:colId xmlns:a16="http://schemas.microsoft.com/office/drawing/2014/main" val="831572874"/>
                    </a:ext>
                  </a:extLst>
                </a:gridCol>
                <a:gridCol w="1356756">
                  <a:extLst>
                    <a:ext uri="{9D8B030D-6E8A-4147-A177-3AD203B41FA5}">
                      <a16:colId xmlns:a16="http://schemas.microsoft.com/office/drawing/2014/main" val="410713651"/>
                    </a:ext>
                  </a:extLst>
                </a:gridCol>
              </a:tblGrid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39621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Energy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 GeV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691955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781.0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64257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53500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2.03 nm rad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077527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Qx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32.34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3105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Qy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16.28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4389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alpha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3.67e-4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2172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74259E5-2E51-7748-8C48-122657E95A99}"/>
              </a:ext>
            </a:extLst>
          </p:cNvPr>
          <p:cNvSpPr txBox="1"/>
          <p:nvPr/>
        </p:nvSpPr>
        <p:spPr>
          <a:xfrm>
            <a:off x="961901" y="5617029"/>
            <a:ext cx="7030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NSLS-II @ BNL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558DE-54A7-7A4A-9F36-6411C752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53" y="1928277"/>
            <a:ext cx="6273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1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EA8B-FB7B-3A4D-9580-1046481C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Lattice: ESRF - DBA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02E7-3910-0A48-AAF5-61EC379D0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56" y="1797647"/>
            <a:ext cx="5193576" cy="366500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A74603-DAC4-B041-A61E-180003808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32587"/>
              </p:ext>
            </p:extLst>
          </p:nvPr>
        </p:nvGraphicFramePr>
        <p:xfrm>
          <a:off x="100941" y="1928277"/>
          <a:ext cx="2713512" cy="3427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756">
                  <a:extLst>
                    <a:ext uri="{9D8B030D-6E8A-4147-A177-3AD203B41FA5}">
                      <a16:colId xmlns:a16="http://schemas.microsoft.com/office/drawing/2014/main" val="831572874"/>
                    </a:ext>
                  </a:extLst>
                </a:gridCol>
                <a:gridCol w="1356756">
                  <a:extLst>
                    <a:ext uri="{9D8B030D-6E8A-4147-A177-3AD203B41FA5}">
                      <a16:colId xmlns:a16="http://schemas.microsoft.com/office/drawing/2014/main" val="410713651"/>
                    </a:ext>
                  </a:extLst>
                </a:gridCol>
              </a:tblGrid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39621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Energy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6 GeV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691955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844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64257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53500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4.0 nm rad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077527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Qx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36.44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3105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Qy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13.39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4389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alpha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1.78e-4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2172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74259E5-2E51-7748-8C48-122657E95A99}"/>
              </a:ext>
            </a:extLst>
          </p:cNvPr>
          <p:cNvSpPr txBox="1"/>
          <p:nvPr/>
        </p:nvSpPr>
        <p:spPr>
          <a:xfrm>
            <a:off x="961901" y="5617029"/>
            <a:ext cx="7030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ESRF @ France</a:t>
            </a:r>
          </a:p>
          <a:p>
            <a:pPr algn="ctr"/>
            <a:r>
              <a:rPr lang="en-US" sz="2000" dirty="0"/>
              <a:t>Old DBA lattice</a:t>
            </a:r>
          </a:p>
        </p:txBody>
      </p:sp>
    </p:spTree>
    <p:extLst>
      <p:ext uri="{BB962C8B-B14F-4D97-AF65-F5344CB8AC3E}">
        <p14:creationId xmlns:p14="http://schemas.microsoft.com/office/powerpoint/2010/main" val="1800651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EA8B-FB7B-3A4D-9580-1046481C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Lattice: ALS - TBA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A74603-DAC4-B041-A61E-180003808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102652"/>
              </p:ext>
            </p:extLst>
          </p:nvPr>
        </p:nvGraphicFramePr>
        <p:xfrm>
          <a:off x="100941" y="1928277"/>
          <a:ext cx="2713512" cy="3639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756">
                  <a:extLst>
                    <a:ext uri="{9D8B030D-6E8A-4147-A177-3AD203B41FA5}">
                      <a16:colId xmlns:a16="http://schemas.microsoft.com/office/drawing/2014/main" val="831572874"/>
                    </a:ext>
                  </a:extLst>
                </a:gridCol>
                <a:gridCol w="1356756">
                  <a:extLst>
                    <a:ext uri="{9D8B030D-6E8A-4147-A177-3AD203B41FA5}">
                      <a16:colId xmlns:a16="http://schemas.microsoft.com/office/drawing/2014/main" val="410713651"/>
                    </a:ext>
                  </a:extLst>
                </a:gridCol>
              </a:tblGrid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39621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Energy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6 GeV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691955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844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64257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53500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0.134 nm rad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077527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Qx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76.21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3105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Qy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27.34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4389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alpha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8.4e-5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2172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74259E5-2E51-7748-8C48-122657E95A99}"/>
              </a:ext>
            </a:extLst>
          </p:cNvPr>
          <p:cNvSpPr txBox="1"/>
          <p:nvPr/>
        </p:nvSpPr>
        <p:spPr>
          <a:xfrm>
            <a:off x="961901" y="5617029"/>
            <a:ext cx="7030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ALS @ LBNL</a:t>
            </a:r>
          </a:p>
          <a:p>
            <a:pPr algn="ctr"/>
            <a:r>
              <a:rPr lang="en-US" sz="2000" dirty="0"/>
              <a:t>ALS-U project upgrade the lattice to MBA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3B9BF-C286-BA40-A4AF-4DEBC06B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63" y="1678894"/>
            <a:ext cx="5767037" cy="34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0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5170</TotalTime>
  <Words>858</Words>
  <Application>Microsoft Macintosh PowerPoint</Application>
  <PresentationFormat>On-screen Show (4:3)</PresentationFormat>
  <Paragraphs>199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宋体</vt:lpstr>
      <vt:lpstr>Arial</vt:lpstr>
      <vt:lpstr>Calibri</vt:lpstr>
      <vt:lpstr>Chalkboard</vt:lpstr>
      <vt:lpstr>Chalkboard SE Regular</vt:lpstr>
      <vt:lpstr>Office Theme</vt:lpstr>
      <vt:lpstr>Synchrotron Light Source</vt:lpstr>
      <vt:lpstr>Radiation Spectrum</vt:lpstr>
      <vt:lpstr>Wavelength and Photon Energy</vt:lpstr>
      <vt:lpstr>SR Light Source Worldwide</vt:lpstr>
      <vt:lpstr>SR Light Source Worldwide</vt:lpstr>
      <vt:lpstr>Example Lattice APS - DBA</vt:lpstr>
      <vt:lpstr>Example Lattice NSLS II - DBA</vt:lpstr>
      <vt:lpstr>Example Lattice: ESRF - DBA</vt:lpstr>
      <vt:lpstr>Example Lattice: ALS - TBA</vt:lpstr>
      <vt:lpstr>Example Lattice: MAX-IV - 7BA</vt:lpstr>
      <vt:lpstr>SR Light Source</vt:lpstr>
      <vt:lpstr>Performance of light source</vt:lpstr>
      <vt:lpstr>Higher Brightness Enable Us…</vt:lpstr>
      <vt:lpstr>SR is polarized light</vt:lpstr>
      <vt:lpstr>SR from Bending Magnet</vt:lpstr>
      <vt:lpstr>SR spectrum of Dipole, Energy Dependence</vt:lpstr>
      <vt:lpstr>Undulator/Wiggler</vt:lpstr>
      <vt:lpstr>Real Example</vt:lpstr>
      <vt:lpstr>SR from Undulator/Wiggler</vt:lpstr>
      <vt:lpstr>Difference between bending magnet and Undulator/Wiggler</vt:lpstr>
      <vt:lpstr>Brightness Comparison</vt:lpstr>
      <vt:lpstr>Electron Motion inside Undulator</vt:lpstr>
      <vt:lpstr>Undulator ‘Slows down’ the electron </vt:lpstr>
      <vt:lpstr>In electron ‘s rest frame</vt:lpstr>
      <vt:lpstr>Resonance Condition</vt:lpstr>
      <vt:lpstr>Radiation for K&lt;1</vt:lpstr>
      <vt:lpstr>Wiggler Radiation</vt:lpstr>
      <vt:lpstr>Beamline 101</vt:lpstr>
    </vt:vector>
  </TitlesOfParts>
  <Company>BNL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Synchrotron Light Source</dc:title>
  <dc:creator>Yue Hao</dc:creator>
  <cp:lastModifiedBy>Hao, Yue</cp:lastModifiedBy>
  <cp:revision>42</cp:revision>
  <dcterms:created xsi:type="dcterms:W3CDTF">2014-04-11T03:13:25Z</dcterms:created>
  <dcterms:modified xsi:type="dcterms:W3CDTF">2018-04-12T15:02:51Z</dcterms:modified>
</cp:coreProperties>
</file>